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EC4"/>
    <a:srgbClr val="C5F7FF"/>
    <a:srgbClr val="F9EBF7"/>
    <a:srgbClr val="FB97A8"/>
    <a:srgbClr val="FCF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88374D-D9D8-319E-84AE-F7EB14388C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8184834-B63D-3865-CF1C-4690707F3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8BEC5A-C229-3ED1-887D-D7B68D31B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57C8-34BF-4274-9AF5-81E6C5DDBDA8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9730A1-34C7-4FCC-DC98-071005A7B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072ECF-DFB5-7CBD-3A22-74F188008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BAB5-CEFE-44FF-960B-E3FFF2555A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825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F0D8B9-8AE8-CFC2-4562-D14D88B11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EE7F25E-E385-8635-0FAF-E2B0219EDA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0AC97E-D357-6106-B797-C8659901C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57C8-34BF-4274-9AF5-81E6C5DDBDA8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DD7F1B-B272-EEE8-CD31-8B5A3927D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FCA61C-DF72-5D0B-ABBB-4EBDF9CD5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BAB5-CEFE-44FF-960B-E3FFF2555A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7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C5EB36E-3F5C-17F7-E840-81222D379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9F1E861-E754-0711-9431-80D8D4843B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F9BAC5-3D48-247B-9EA3-BCD0858C8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57C8-34BF-4274-9AF5-81E6C5DDBDA8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560293-293A-190E-6205-CFAD05D4D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DEE37B-DA5A-5F00-61CF-862E00519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BAB5-CEFE-44FF-960B-E3FFF2555A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073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886FAB-497B-E626-365C-A605FDF5B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B1D5FD-3C58-42FC-EC45-6C43D9F9F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565E2C-34A7-9C98-BE09-E8148F6C8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57C8-34BF-4274-9AF5-81E6C5DDBDA8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93A90F-CBBB-20D1-75B6-67DBF4BEC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C620BD-E4A9-808F-9E26-8D60CB61C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BAB5-CEFE-44FF-960B-E3FFF2555A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86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822F54-4808-B7A9-41D3-925BBEECA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2718D7-310C-1842-3175-99A6210CC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06FA38-7618-2171-FB17-5E6161C18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57C8-34BF-4274-9AF5-81E6C5DDBDA8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B6E05E-94F6-2063-3845-149DE0648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DC37F9-6D22-EDCF-E018-22A70D61D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BAB5-CEFE-44FF-960B-E3FFF2555A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033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087397-A996-487A-27F5-35FD0624E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295DCD-B0F6-60BB-367E-2E0F5AE997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1CC2B98-F739-E6DA-9AE4-5DC3C5783A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AD768E-E2AA-ED39-2B8E-226EE720F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57C8-34BF-4274-9AF5-81E6C5DDBDA8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75DF3B-F7FF-FDD8-08E2-A99785B08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9E1EA7-2A93-096D-D218-AB385FF82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BAB5-CEFE-44FF-960B-E3FFF2555A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62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7BF55-C4AE-AD68-1765-BF35D0772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FC8C57-4000-C5F2-1E67-420C15DA9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C216163-4DD5-E1BB-EA9F-3EBAE2799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FDD7538-B51A-52AD-D6DB-5DFBF67F4E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AB8625E-D749-80CB-89B7-16BA4EBFA7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4E1ED09-FE0C-BD1E-25B4-8114A7978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57C8-34BF-4274-9AF5-81E6C5DDBDA8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9A2148A-3C35-746F-569A-2E2F81A87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B3AC55F-EE1D-E6F5-9B6B-124934903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BAB5-CEFE-44FF-960B-E3FFF2555A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46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25D712-CF87-CFC0-3705-CE05B5F07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B1699D5-926A-781A-75EC-E052E7969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57C8-34BF-4274-9AF5-81E6C5DDBDA8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9E6D6F1-A782-C565-2F59-B255A2C5E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1BD0F43-BF44-EBD0-853E-083DF0110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BAB5-CEFE-44FF-960B-E3FFF2555A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359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6A65673-3AE0-812B-5E9D-928352E3C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57C8-34BF-4274-9AF5-81E6C5DDBDA8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1771200-CBD9-BC53-07E0-568577577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CA0D808-79B7-F29D-EE73-DCCF64400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BAB5-CEFE-44FF-960B-E3FFF2555A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82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68E6A7-2631-84F1-D06A-3946B42F8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B7E844-9D62-7FFB-979E-0B2811D58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BB446C5-D5A0-F6DD-74E8-5253E4162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B68B61F-60C8-2492-E9D5-E90FD831E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57C8-34BF-4274-9AF5-81E6C5DDBDA8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DAB0570-56A1-83D6-9C0B-6D2FCA9E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C987E11-DC23-B6C2-4C15-C18E3E0A9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BAB5-CEFE-44FF-960B-E3FFF2555A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79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664C14-2B4B-8B8F-5B87-D636B514C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B3A5F9C-1683-C852-A2B5-5E75AD5AC7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DBC844F-83FF-E88A-1478-8FA5CB097A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9D55A02-6B3C-4181-B175-8C312853D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57C8-34BF-4274-9AF5-81E6C5DDBDA8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FA0536-391C-E146-A7A1-58D1F2A2D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C621B7-D829-F266-84E4-BA90C0174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BAB5-CEFE-44FF-960B-E3FFF2555A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327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06DFBF4-ED1F-4B8A-1B04-5BF13B58E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D48739-2860-4329-B7E6-4420EF60B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2DE98C-26A5-91FE-B76E-C6B2EF5BD6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7C57C8-34BF-4274-9AF5-81E6C5DDBDA8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DAA7B0-838F-E213-E0B9-03DF727BBE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E6E405-3903-B41A-DB25-62845165ED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88BAB5-CEFE-44FF-960B-E3FFF2555A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388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3BBA7048-2D3B-7676-23B1-CCA354B0C351}"/>
              </a:ext>
            </a:extLst>
          </p:cNvPr>
          <p:cNvSpPr/>
          <p:nvPr/>
        </p:nvSpPr>
        <p:spPr>
          <a:xfrm>
            <a:off x="6977206" y="620005"/>
            <a:ext cx="4919422" cy="1188952"/>
          </a:xfrm>
          <a:prstGeom prst="roundRect">
            <a:avLst/>
          </a:prstGeom>
          <a:solidFill>
            <a:srgbClr val="F9EB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b="1" dirty="0">
                <a:solidFill>
                  <a:schemeClr val="accent5">
                    <a:lumMod val="50000"/>
                  </a:schemeClr>
                </a:solidFill>
              </a:rPr>
              <a:t>Autonomy</a:t>
            </a:r>
            <a:r>
              <a:rPr lang="ja-JP" altLang="en-US" sz="1400" b="1" dirty="0">
                <a:solidFill>
                  <a:schemeClr val="accent5">
                    <a:lumMod val="50000"/>
                  </a:schemeClr>
                </a:solidFill>
              </a:rPr>
              <a:t>（自律）</a:t>
            </a:r>
          </a:p>
          <a:p>
            <a:r>
              <a:rPr lang="ja-JP" altLang="en-US" sz="1200" dirty="0">
                <a:solidFill>
                  <a:schemeClr val="accent5">
                    <a:lumMod val="50000"/>
                  </a:schemeClr>
                </a:solidFill>
              </a:rPr>
              <a:t>　生徒が自ら考え、判断し、行動できる力。内なる知的好奇心を原動力に、困難を乗り越え、社会を主体的に生き抜くための核となる力です。この「自律」を</a:t>
            </a:r>
            <a:r>
              <a:rPr lang="ja-JP" altLang="en-US" sz="1200" b="1" dirty="0">
                <a:solidFill>
                  <a:schemeClr val="accent5">
                    <a:lumMod val="50000"/>
                  </a:schemeClr>
                </a:solidFill>
              </a:rPr>
              <a:t>教育の最上位目標</a:t>
            </a:r>
            <a:r>
              <a:rPr lang="ja-JP" altLang="en-US" sz="1200" dirty="0">
                <a:solidFill>
                  <a:schemeClr val="accent5">
                    <a:lumMod val="50000"/>
                  </a:schemeClr>
                </a:solidFill>
              </a:rPr>
              <a:t>とし、生徒たちが未来を切り拓くための揺るぎない土台を築きます。</a:t>
            </a:r>
            <a:endParaRPr kumimoji="1" lang="ja-JP" altLang="en-US" dirty="0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FB1F3ED3-B4F6-08C0-6384-3F8AB54E269F}"/>
              </a:ext>
            </a:extLst>
          </p:cNvPr>
          <p:cNvSpPr/>
          <p:nvPr/>
        </p:nvSpPr>
        <p:spPr>
          <a:xfrm>
            <a:off x="6999201" y="2035974"/>
            <a:ext cx="4919422" cy="1188952"/>
          </a:xfrm>
          <a:prstGeom prst="roundRect">
            <a:avLst/>
          </a:prstGeom>
          <a:solidFill>
            <a:srgbClr val="FAFEC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b="1" dirty="0">
                <a:solidFill>
                  <a:schemeClr val="accent5">
                    <a:lumMod val="50000"/>
                  </a:schemeClr>
                </a:solidFill>
              </a:rPr>
              <a:t>Resilience</a:t>
            </a:r>
            <a:r>
              <a:rPr lang="ja-JP" altLang="en-US" sz="1400" b="1" dirty="0">
                <a:solidFill>
                  <a:schemeClr val="accent5">
                    <a:lumMod val="50000"/>
                  </a:schemeClr>
                </a:solidFill>
              </a:rPr>
              <a:t>（立ち直る力・挑戦する力）</a:t>
            </a:r>
          </a:p>
          <a:p>
            <a:r>
              <a:rPr lang="ja-JP" altLang="en-US" sz="1200" dirty="0">
                <a:solidFill>
                  <a:schemeClr val="accent5">
                    <a:lumMod val="50000"/>
                  </a:schemeClr>
                </a:solidFill>
              </a:rPr>
              <a:t>　失敗を恐れず挑戦し、転んでも再び立ち上がり、前向きに進み続ける力。生徒たちが安心して挑戦できる環境を提供し、多くの経験を通して、困難を乗り越える粘り強さと精神的な強さを養います。</a:t>
            </a:r>
            <a:endParaRPr kumimoji="1" lang="ja-JP" alt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300A651A-9B2F-2554-A4B7-F7B16EEC009D}"/>
              </a:ext>
            </a:extLst>
          </p:cNvPr>
          <p:cNvSpPr/>
          <p:nvPr/>
        </p:nvSpPr>
        <p:spPr>
          <a:xfrm>
            <a:off x="6977206" y="4844969"/>
            <a:ext cx="4919422" cy="118895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b="1" dirty="0">
                <a:solidFill>
                  <a:schemeClr val="accent5">
                    <a:lumMod val="50000"/>
                  </a:schemeClr>
                </a:solidFill>
              </a:rPr>
              <a:t>Excitement</a:t>
            </a:r>
            <a:r>
              <a:rPr lang="ja-JP" altLang="en-US" sz="1400" b="1" dirty="0">
                <a:solidFill>
                  <a:schemeClr val="accent5">
                    <a:lumMod val="50000"/>
                  </a:schemeClr>
                </a:solidFill>
              </a:rPr>
              <a:t>（わくわく感・探究心）</a:t>
            </a:r>
          </a:p>
          <a:p>
            <a:r>
              <a:rPr lang="ja-JP" altLang="en-US" sz="1200" dirty="0">
                <a:solidFill>
                  <a:schemeClr val="accent5">
                    <a:lumMod val="50000"/>
                  </a:schemeClr>
                </a:solidFill>
              </a:rPr>
              <a:t>　知的好奇心を刺激し、学びの中に楽しさを見出す力。自ら問いを立て、探求する過程を重視し、多様な体験を通じて「わくわく」する心を育むことで、知の扉を自ら開く力を養います。</a:t>
            </a:r>
            <a:endParaRPr kumimoji="1" lang="ja-JP" altLang="en-US" dirty="0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51649F37-95F2-47CF-1853-558EE3A3C260}"/>
              </a:ext>
            </a:extLst>
          </p:cNvPr>
          <p:cNvSpPr/>
          <p:nvPr/>
        </p:nvSpPr>
        <p:spPr>
          <a:xfrm>
            <a:off x="6977206" y="3429000"/>
            <a:ext cx="4919422" cy="1188952"/>
          </a:xfrm>
          <a:prstGeom prst="roundRect">
            <a:avLst/>
          </a:prstGeom>
          <a:solidFill>
            <a:srgbClr val="C5F7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b="1" dirty="0">
                <a:solidFill>
                  <a:schemeClr val="accent5">
                    <a:lumMod val="50000"/>
                  </a:schemeClr>
                </a:solidFill>
              </a:rPr>
              <a:t>Trust</a:t>
            </a:r>
            <a:r>
              <a:rPr lang="ja-JP" altLang="en-US" sz="1400" b="1" dirty="0">
                <a:solidFill>
                  <a:schemeClr val="accent5">
                    <a:lumMod val="50000"/>
                  </a:schemeClr>
                </a:solidFill>
              </a:rPr>
              <a:t>（信頼される力）</a:t>
            </a:r>
          </a:p>
          <a:p>
            <a:r>
              <a:rPr lang="ja-JP" altLang="en-US" sz="1200" dirty="0">
                <a:solidFill>
                  <a:schemeClr val="accent5">
                    <a:lumMod val="50000"/>
                  </a:schemeClr>
                </a:solidFill>
              </a:rPr>
              <a:t>　他者からの信頼を得て、互いを信頼し協力する力。責任ある行動と誠実さで人間関係を築き、多様な価値観を尊重し支え合う中で、社会で活躍するための揺るぎない信頼関係を築く力を養います。</a:t>
            </a:r>
            <a:endParaRPr kumimoji="1" lang="ja-JP" alt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15D9B73B-D104-C308-490D-BCBF19CEA468}"/>
              </a:ext>
            </a:extLst>
          </p:cNvPr>
          <p:cNvSpPr/>
          <p:nvPr/>
        </p:nvSpPr>
        <p:spPr>
          <a:xfrm>
            <a:off x="1156119" y="408183"/>
            <a:ext cx="5376656" cy="722064"/>
          </a:xfrm>
          <a:prstGeom prst="round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800" b="1" dirty="0">
                <a:solidFill>
                  <a:schemeClr val="accent5">
                    <a:lumMod val="50000"/>
                  </a:schemeClr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       ARATAE</a:t>
            </a:r>
            <a:r>
              <a:rPr lang="ja-JP" altLang="en-US" sz="2800" b="1" dirty="0">
                <a:solidFill>
                  <a:schemeClr val="accent5">
                    <a:lumMod val="50000"/>
                  </a:schemeClr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－</a:t>
            </a:r>
            <a:r>
              <a:rPr lang="en-US" altLang="ja-JP" sz="2800" b="1" dirty="0">
                <a:solidFill>
                  <a:schemeClr val="accent5">
                    <a:lumMod val="50000"/>
                  </a:schemeClr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Ability</a:t>
            </a:r>
            <a:endParaRPr lang="ja-JP" altLang="en-US" sz="2800" b="1" dirty="0">
              <a:solidFill>
                <a:schemeClr val="accent5">
                  <a:lumMod val="50000"/>
                </a:schemeClr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/>
            <a:r>
              <a:rPr kumimoji="1" lang="ja-JP" altLang="en-US" dirty="0"/>
              <a:t>　　　                                         </a:t>
            </a:r>
            <a:r>
              <a:rPr kumimoji="1" lang="en-US" altLang="ja-JP" sz="1400" dirty="0">
                <a:solidFill>
                  <a:schemeClr val="accent5">
                    <a:lumMod val="50000"/>
                  </a:schemeClr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Since 2025 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79BF275-88AB-7E71-2462-3F681FEA2B41}"/>
              </a:ext>
            </a:extLst>
          </p:cNvPr>
          <p:cNvGrpSpPr/>
          <p:nvPr/>
        </p:nvGrpSpPr>
        <p:grpSpPr>
          <a:xfrm>
            <a:off x="191641" y="1214481"/>
            <a:ext cx="6830239" cy="5235336"/>
            <a:chOff x="191641" y="1214481"/>
            <a:chExt cx="6830239" cy="5235336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65FB596F-6339-B68F-F452-2C774DE77D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1641" y="1214481"/>
              <a:ext cx="6501653" cy="4852682"/>
            </a:xfrm>
            <a:prstGeom prst="rect">
              <a:avLst/>
            </a:prstGeom>
          </p:spPr>
        </p:pic>
        <p:pic>
          <p:nvPicPr>
            <p:cNvPr id="3" name="図 2" descr="木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EFCE3432-27A5-A2DC-5604-911812078A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516811" y="4351867"/>
              <a:ext cx="2505069" cy="2097950"/>
            </a:xfrm>
            <a:prstGeom prst="rect">
              <a:avLst/>
            </a:prstGeom>
          </p:spPr>
        </p:pic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3171301-DF8B-8332-1756-2095F5F2FD84}"/>
              </a:ext>
            </a:extLst>
          </p:cNvPr>
          <p:cNvSpPr txBox="1"/>
          <p:nvPr/>
        </p:nvSpPr>
        <p:spPr>
          <a:xfrm>
            <a:off x="622433" y="5920565"/>
            <a:ext cx="36104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川島高校公式キャラクター　あらたえちゃん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010829A-58AC-FD0D-0AB2-AC28B1E9B3EA}"/>
              </a:ext>
            </a:extLst>
          </p:cNvPr>
          <p:cNvSpPr txBox="1"/>
          <p:nvPr/>
        </p:nvSpPr>
        <p:spPr>
          <a:xfrm>
            <a:off x="5016168" y="6362312"/>
            <a:ext cx="36104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川島高校公式キャラクター　あさひくん</a:t>
            </a:r>
          </a:p>
        </p:txBody>
      </p:sp>
    </p:spTree>
    <p:extLst>
      <p:ext uri="{BB962C8B-B14F-4D97-AF65-F5344CB8AC3E}">
        <p14:creationId xmlns:p14="http://schemas.microsoft.com/office/powerpoint/2010/main" val="3215497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456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 P丸ゴシック体E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乾 一美</dc:creator>
  <cp:lastModifiedBy>山﨑　理靖</cp:lastModifiedBy>
  <cp:revision>7</cp:revision>
  <dcterms:created xsi:type="dcterms:W3CDTF">2025-06-24T08:18:50Z</dcterms:created>
  <dcterms:modified xsi:type="dcterms:W3CDTF">2025-09-02T09:50:22Z</dcterms:modified>
</cp:coreProperties>
</file>